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14" y="84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2D314-D659-4AD0-A880-75DF0480BD3B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6FF79-6054-4A2D-89A9-5AB75B846F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4888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05655DB7-3352-43F2-9138-9A6B6299D454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2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833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4E2612EE-83B7-4DFF-A61F-1E4A72013AC9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3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85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993CC8D1-297E-4A12-8659-AF555CACECD5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4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499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85C403AA-64AB-41E2-B488-B170E59F9558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5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946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329DB31F-863C-48A0-9925-62889C2B2B82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6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27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DDCAD726-B62B-4BD4-B35E-CDBABFE60DB6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7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017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2BB0FFF4-DE05-4838-A123-05D57BEC531A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8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89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/>
          <a:lstStyle/>
          <a:p>
            <a:pPr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7F2786BC-75DA-4221-947A-2DB421B4E8FB}" type="slidenum">
              <a:rPr lang="it-IT" altLang="it-IT">
                <a:solidFill>
                  <a:srgbClr val="000000"/>
                </a:solidFill>
                <a:ea typeface="Droid Sans Fallback"/>
                <a:cs typeface="DejaVu Sans" pitchFamily="34" charset="0"/>
              </a:rPr>
              <a:pPr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9</a:t>
            </a:fld>
            <a:endParaRPr lang="it-IT" altLang="it-IT">
              <a:solidFill>
                <a:srgbClr val="000000"/>
              </a:solidFill>
              <a:ea typeface="Droid Sans Fallback"/>
              <a:cs typeface="DejaVu Sans" pitchFamily="34" charset="0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11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3"/>
            <a:ext cx="7772400" cy="11844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 smtClean="0"/>
              <a:t>Gruppo Tecnico Interregionale SSLL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sp>
        <p:nvSpPr>
          <p:cNvPr id="5" name="CasellaDiTesto 3"/>
          <p:cNvSpPr txBox="1">
            <a:spLocks noChangeArrowheads="1"/>
          </p:cNvSpPr>
          <p:nvPr/>
        </p:nvSpPr>
        <p:spPr bwMode="auto">
          <a:xfrm>
            <a:off x="371345" y="1944688"/>
            <a:ext cx="842962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it-IT" altLang="it-IT" sz="4400" b="1" dirty="0">
                <a:solidFill>
                  <a:srgbClr val="002060"/>
                </a:solidFill>
                <a:latin typeface="Verdana" pitchFamily="34" charset="0"/>
              </a:rPr>
              <a:t>SELF-PORTRAIT </a:t>
            </a:r>
            <a:br>
              <a:rPr lang="it-IT" altLang="it-IT" sz="4400" b="1" dirty="0">
                <a:solidFill>
                  <a:srgbClr val="002060"/>
                </a:solidFill>
                <a:latin typeface="Verdana" pitchFamily="34" charset="0"/>
              </a:rPr>
            </a:br>
            <a:r>
              <a:rPr lang="it-IT" altLang="it-IT" sz="2400" b="1" dirty="0">
                <a:solidFill>
                  <a:srgbClr val="002060"/>
                </a:solidFill>
                <a:latin typeface="Verdana" pitchFamily="34" charset="0"/>
              </a:rPr>
              <a:t>Gruppo Tecnico Interregionale per la tutela della salute e sicurezza dei lavoratori</a:t>
            </a:r>
            <a:endParaRPr lang="it-IT" altLang="it-IT" sz="4400" b="1" dirty="0">
              <a:solidFill>
                <a:srgbClr val="002060"/>
              </a:solidFill>
              <a:latin typeface="Verdana" pitchFamily="34" charset="0"/>
            </a:endParaRPr>
          </a:p>
          <a:p>
            <a:pPr algn="ctr">
              <a:buFont typeface="Arial" pitchFamily="34" charset="0"/>
              <a:buNone/>
            </a:pPr>
            <a:endParaRPr lang="it-IT" altLang="it-IT" sz="4000" b="1" dirty="0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buFont typeface="Arial" pitchFamily="34" charset="0"/>
              <a:buNone/>
            </a:pPr>
            <a:r>
              <a:rPr lang="it-IT" altLang="it-IT" sz="40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 eaLnBrk="1" hangingPunct="1"/>
            <a:endParaRPr lang="it-IT" altLang="it-IT" sz="14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endParaRPr lang="it-IT" altLang="it-IT" sz="14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endParaRPr lang="it-IT" altLang="it-IT" sz="14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endParaRPr lang="it-IT" altLang="it-IT" sz="14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endParaRPr lang="it-IT" altLang="it-IT" sz="14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endParaRPr lang="it-IT" altLang="it-IT" sz="1600" b="1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1" hangingPunct="1"/>
            <a:r>
              <a:rPr lang="it-IT" altLang="it-IT" sz="1400" dirty="0">
                <a:latin typeface="Verdana" pitchFamily="34" charset="0"/>
                <a:ea typeface="Times New Roman" pitchFamily="18" charset="0"/>
                <a:cs typeface="Tahoma" pitchFamily="34" charset="0"/>
              </a:rPr>
              <a:t>Milano, 21 giugno 2017                                      a cura di: Lia Gallinari e Donato Lombardi</a:t>
            </a:r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8313" y="1446245"/>
            <a:ext cx="80645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it-IT" altLang="it-IT" sz="6600" b="1" dirty="0">
                <a:solidFill>
                  <a:srgbClr val="00206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Grazie per l’attenzione</a:t>
            </a:r>
          </a:p>
          <a:p>
            <a:pPr eaLnBrk="1" hangingPunct="1"/>
            <a:endParaRPr lang="it-IT" altLang="it-IT" sz="36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eaLnBrk="1" hangingPunct="1"/>
            <a:endParaRPr lang="it-IT" altLang="it-IT" sz="3600" dirty="0">
              <a:latin typeface="Verdana" pitchFamily="34" charset="0"/>
              <a:ea typeface="Times New Roman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ttangolo 2"/>
          <p:cNvSpPr>
            <a:spLocks noChangeArrowheads="1"/>
          </p:cNvSpPr>
          <p:nvPr/>
        </p:nvSpPr>
        <p:spPr bwMode="auto">
          <a:xfrm>
            <a:off x="1047945" y="326571"/>
            <a:ext cx="689002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 dirty="0">
                <a:solidFill>
                  <a:srgbClr val="002060"/>
                </a:solidFill>
                <a:latin typeface="Verdana" pitchFamily="34" charset="0"/>
              </a:rPr>
              <a:t>OBIETTIVI </a:t>
            </a:r>
            <a:r>
              <a:rPr lang="it-IT" altLang="it-IT" sz="2800" b="1" dirty="0" smtClean="0">
                <a:solidFill>
                  <a:srgbClr val="002060"/>
                </a:solidFill>
                <a:latin typeface="Verdana" pitchFamily="34" charset="0"/>
              </a:rPr>
              <a:t>GENERALI 2010-2016</a:t>
            </a:r>
            <a:endParaRPr lang="it-IT" altLang="it-IT" sz="2800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7188" y="1446245"/>
            <a:ext cx="814387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Monitoraggio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 sperimentazione della formazione RSPP ex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Accordo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26.01.2006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Proposte per la definizione, in sede di Conferenza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Stato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egioni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dei provvedimenti relativi alle attività formative previste dal D. </a:t>
            </a:r>
            <a:r>
              <a:rPr lang="it-IT" sz="2000" b="1" kern="0" dirty="0" err="1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Lgs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81/08 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Proposte interventi per le attività promozionali previste dall’art. 11 del D. </a:t>
            </a:r>
            <a:r>
              <a:rPr lang="it-IT" sz="2000" b="1" kern="0" dirty="0" err="1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Lgs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81/08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Razionalizzazione percorsi formativi</a:t>
            </a:r>
            <a:endParaRPr lang="it-IT" sz="16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ttangolo 1"/>
          <p:cNvSpPr>
            <a:spLocks noChangeArrowheads="1"/>
          </p:cNvSpPr>
          <p:nvPr/>
        </p:nvSpPr>
        <p:spPr bwMode="auto">
          <a:xfrm>
            <a:off x="2428875" y="214313"/>
            <a:ext cx="47847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 dirty="0" smtClean="0">
                <a:solidFill>
                  <a:srgbClr val="002060"/>
                </a:solidFill>
                <a:latin typeface="Verdana" pitchFamily="34" charset="0"/>
              </a:rPr>
              <a:t>RISULTATI </a:t>
            </a:r>
            <a:r>
              <a:rPr lang="it-IT" altLang="it-IT" sz="2800" b="1" dirty="0">
                <a:solidFill>
                  <a:srgbClr val="002060"/>
                </a:solidFill>
                <a:latin typeface="Verdana" pitchFamily="34" charset="0"/>
              </a:rPr>
              <a:t>SPECIFICI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28625" y="1285875"/>
            <a:ext cx="814387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Accordo 21.12.2011 ex art. 37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it-IT" sz="2000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Formazione lavoratori, preposti e dirigenti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Accordo 21.12.2011 ex art. 34</a:t>
            </a:r>
            <a:b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it-IT" sz="2000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Formazione datore di lavoro “RSPP”</a:t>
            </a: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Partecipazione alle proposte inerenti:</a:t>
            </a:r>
          </a:p>
          <a:p>
            <a:pPr marL="1524000" lvl="2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Accordo 22.02.2016 ex art. 75, comma 5</a:t>
            </a:r>
            <a:b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it-IT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Formazione abilitante attrezzature</a:t>
            </a:r>
          </a:p>
          <a:p>
            <a:pPr marL="1524000" lvl="2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Decreto interministeriale del 4 marzo 2013  </a:t>
            </a:r>
          </a:p>
          <a:p>
            <a:pPr marL="1524000" lvl="2" indent="-6096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it-IT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Formazione addetti segnaletica cantieri stradali</a:t>
            </a:r>
          </a:p>
          <a:p>
            <a:pPr marL="1524000" lvl="2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Decreto interministeriale del 6 marzo 2013 </a:t>
            </a:r>
          </a:p>
          <a:p>
            <a:pPr marL="1524000" lvl="2" indent="-6096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it-IT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Criteri di qualificazione del formatore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2428875" y="214313"/>
            <a:ext cx="47847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 dirty="0" smtClean="0">
                <a:solidFill>
                  <a:srgbClr val="002060"/>
                </a:solidFill>
                <a:latin typeface="Verdana" pitchFamily="34" charset="0"/>
              </a:rPr>
              <a:t>RISULTATI </a:t>
            </a:r>
            <a:r>
              <a:rPr lang="it-IT" altLang="it-IT" sz="2800" b="1" dirty="0">
                <a:solidFill>
                  <a:srgbClr val="002060"/>
                </a:solidFill>
                <a:latin typeface="Verdana" pitchFamily="34" charset="0"/>
              </a:rPr>
              <a:t>SPECIFICI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42013" y="1106488"/>
            <a:ext cx="8454118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sz="24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Accordo </a:t>
            </a:r>
            <a:r>
              <a:rPr lang="it-IT" sz="24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07.07.2016 “Formazione RSPP”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art. 32</a:t>
            </a: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endParaRPr lang="it-IT" sz="28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11213" lvl="1" indent="-354013">
              <a:spcAft>
                <a:spcPts val="12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it-IT" altLang="it-IT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modifica durata e i contenuti minimi della </a:t>
            </a:r>
            <a:r>
              <a:rPr lang="it-IT" altLang="it-IT" sz="20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formazione RSPP-ASPP</a:t>
            </a:r>
            <a:endParaRPr lang="it-IT" altLang="it-IT" sz="2000" b="1" i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11213" lvl="1" indent="-354013" algn="just">
              <a:spcAft>
                <a:spcPts val="12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it-IT" altLang="it-IT" sz="20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integrazioni e modifiche </a:t>
            </a:r>
            <a:r>
              <a:rPr lang="it-IT" altLang="it-IT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relative alla formazione rivolta ai vari soggetti con ruoli in materia di prevenzione</a:t>
            </a:r>
          </a:p>
          <a:p>
            <a:pPr marL="811213" lvl="1" indent="-354013" algn="just">
              <a:spcAft>
                <a:spcPts val="12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it-IT" altLang="it-IT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attuazione della legge 98/2013 (il c.d. “decreto del fare”), </a:t>
            </a:r>
            <a:r>
              <a:rPr lang="it-IT" altLang="it-IT" sz="20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riconoscimento di crediti formativi </a:t>
            </a:r>
            <a:r>
              <a:rPr lang="it-IT" altLang="it-IT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 corsi rivolti alle figure del sistema di prevenzione aziendale</a:t>
            </a:r>
            <a:endParaRPr lang="it-IT" altLang="it-IT" sz="3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8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endParaRPr lang="it-IT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ttangolo 1"/>
          <p:cNvSpPr>
            <a:spLocks noChangeArrowheads="1"/>
          </p:cNvSpPr>
          <p:nvPr/>
        </p:nvSpPr>
        <p:spPr bwMode="auto">
          <a:xfrm>
            <a:off x="2428875" y="214313"/>
            <a:ext cx="47847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>
                <a:solidFill>
                  <a:srgbClr val="002060"/>
                </a:solidFill>
                <a:latin typeface="Verdana" pitchFamily="34" charset="0"/>
              </a:rPr>
              <a:t>PUNTI DI FORZA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57188" y="1240971"/>
            <a:ext cx="8358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Composizione mista tra il </a:t>
            </a:r>
            <a:r>
              <a:rPr lang="it-IT" alt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Gruppo Tecnico Interregionale per la tutela della salute e sicurezza dei lavoratori ed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il Coordinamento della IX Commissione Istruzione, Lavoro, Innovazione e Ricerca</a:t>
            </a: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Presenza di 18 persone in rappresentanza di 16 Regioni e p.a.</a:t>
            </a: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Collaborazione con altri gruppi di lavoro e con il comitato 5 della Commissione Consultiva Permanente (art. 6 D.lgs. 81/08)</a:t>
            </a: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Attività dirette dei componenti del gruppo “sul campo“ sia in attività di vigilanza che di programmazione/attuazione della formazione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ttangolo 1"/>
          <p:cNvSpPr>
            <a:spLocks noChangeArrowheads="1"/>
          </p:cNvSpPr>
          <p:nvPr/>
        </p:nvSpPr>
        <p:spPr bwMode="auto">
          <a:xfrm>
            <a:off x="2223601" y="214313"/>
            <a:ext cx="481965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altLang="it-IT" sz="2800" b="1" dirty="0" smtClean="0">
                <a:solidFill>
                  <a:srgbClr val="002060"/>
                </a:solidFill>
                <a:latin typeface="Verdana" pitchFamily="34" charset="0"/>
              </a:rPr>
              <a:t>COMPOSIZIONE 2017</a:t>
            </a:r>
            <a:endParaRPr lang="it-IT" altLang="it-IT" sz="2800" b="1" dirty="0">
              <a:solidFill>
                <a:srgbClr val="002060"/>
              </a:solidFill>
              <a:latin typeface="Verdana" pitchFamily="34" charset="0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304412" y="1274216"/>
          <a:ext cx="8429685" cy="4840194"/>
        </p:xfrm>
        <a:graphic>
          <a:graphicData uri="http://schemas.openxmlformats.org/drawingml/2006/table">
            <a:tbl>
              <a:tblPr/>
              <a:tblGrid>
                <a:gridCol w="1197817"/>
                <a:gridCol w="4902353"/>
                <a:gridCol w="2329515"/>
              </a:tblGrid>
              <a:tr h="2269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COMPOSIZIONE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COGNOME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NOME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REGIONE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194812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Calibri"/>
                          <a:ea typeface="Calibri"/>
                          <a:cs typeface="Times New Roman"/>
                        </a:rPr>
                        <a:t>  Coordinatori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Gallinari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Lia 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- SPSAL - Reggio Emilia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Emilia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Romagna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Lombardi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Donato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– Agenzia del lavoro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P.a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. Trento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rowSpan="1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Componenti</a:t>
                      </a: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Agata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Corrado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– ASL Aquila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Abruzzo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Patrizia </a:t>
                      </a:r>
                      <a:r>
                        <a:rPr lang="it-IT" sz="1200" b="1" dirty="0" err="1">
                          <a:latin typeface="Calibri"/>
                          <a:ea typeface="Calibri"/>
                          <a:cs typeface="Times New Roman"/>
                        </a:rPr>
                        <a:t>Vergara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it-IT" sz="1200" dirty="0" err="1">
                          <a:latin typeface="Calibri"/>
                          <a:ea typeface="Calibri"/>
                          <a:cs typeface="Times New Roman"/>
                        </a:rPr>
                        <a:t>Spisal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Palmi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Calabria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Alberto </a:t>
                      </a:r>
                      <a:r>
                        <a:rPr lang="it-IT" sz="1200" b="1" dirty="0" err="1">
                          <a:latin typeface="Calibri"/>
                          <a:ea typeface="Calibri"/>
                          <a:cs typeface="Times New Roman"/>
                        </a:rPr>
                        <a:t>Citro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 - ASL NA1Centro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Campania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5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Barbara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Alessandrini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Direzione centrale salute, integrazione sociosanitaria, politiche sociali e famiglia - Area promozione della salute e prevenzione </a:t>
                      </a: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Friuli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Venezia Giulia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0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Giuseppina </a:t>
                      </a:r>
                      <a:r>
                        <a:rPr lang="it-IT" sz="1200" b="1" dirty="0" err="1">
                          <a:latin typeface="Calibri"/>
                          <a:ea typeface="Calibri"/>
                          <a:cs typeface="Times New Roman"/>
                        </a:rPr>
                        <a:t>Vandini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Settore Prevenzione, Sanità pubblica,Sicurezza </a:t>
                      </a:r>
                      <a:r>
                        <a:rPr lang="it-IT" sz="1200" dirty="0" smtClean="0">
                          <a:latin typeface="Calibri"/>
                          <a:ea typeface="Calibri"/>
                          <a:cs typeface="Times New Roman"/>
                        </a:rPr>
                        <a:t> alimentare 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e Sanità animale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Liguria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0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Beatrice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Terraneo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 - ATS Brianza</a:t>
                      </a:r>
                      <a:b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it-IT" sz="120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Ivano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Re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ATS Milano (supplente)</a:t>
                      </a: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Lombardia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Alberto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Andreani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Marche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Ivo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Paris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</a:t>
                      </a: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P.a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. Bolzano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368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Alessandro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Palese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Direzione Sanità Settore Prevenzione e veterinaria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Piemonte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39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Gianluca </a:t>
                      </a:r>
                      <a:r>
                        <a:rPr lang="it-IT" sz="1200" b="1" dirty="0" err="1">
                          <a:latin typeface="Calibri"/>
                          <a:ea typeface="Calibri"/>
                          <a:cs typeface="Times New Roman"/>
                        </a:rPr>
                        <a:t>Manzato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Direzione Coesione sociale - Settore Standard formativi e orientamento professionale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0918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Fulvio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Longo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SPESAL - Servizio Prevenzione e Sicurezza Negli Ambienti di Lavoro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Puglia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3663" indent="-93663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Stefania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Zaccolo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- Servizio Promozione della salute e osservatorio epidemiologico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Sardegna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Antonio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Leonardi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Sicilia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Lionella </a:t>
                      </a:r>
                      <a:r>
                        <a:rPr lang="it-IT" sz="1200" b="1" dirty="0">
                          <a:latin typeface="Calibri"/>
                          <a:ea typeface="Calibri"/>
                          <a:cs typeface="Times New Roman"/>
                        </a:rPr>
                        <a:t>Bardazzi</a:t>
                      </a:r>
                      <a:r>
                        <a:rPr lang="it-IT" sz="12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Toscana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1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Gabriella </a:t>
                      </a:r>
                      <a:r>
                        <a:rPr lang="it-IT" sz="1200" b="1" dirty="0" err="1">
                          <a:latin typeface="Calibri"/>
                          <a:ea typeface="Calibri"/>
                          <a:cs typeface="Times New Roman"/>
                        </a:rPr>
                        <a:t>Madeo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alibri"/>
                          <a:ea typeface="Calibri"/>
                          <a:cs typeface="Times New Roman"/>
                        </a:rPr>
                        <a:t>  Umbria</a:t>
                      </a:r>
                      <a:endParaRPr lang="it-IT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8" marR="5068" marT="50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ttangolo 1"/>
          <p:cNvSpPr>
            <a:spLocks noChangeArrowheads="1"/>
          </p:cNvSpPr>
          <p:nvPr/>
        </p:nvSpPr>
        <p:spPr bwMode="auto">
          <a:xfrm>
            <a:off x="1928813" y="214313"/>
            <a:ext cx="56911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000" b="1">
                <a:solidFill>
                  <a:srgbClr val="002060"/>
                </a:solidFill>
                <a:latin typeface="Verdana" pitchFamily="34" charset="0"/>
              </a:rPr>
              <a:t>COMPETENZE/ATTUAZIONI TECNICHE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57188" y="1571625"/>
            <a:ext cx="8358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Necessità di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condivisione con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il Ministero del lavoro per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la stesura di un “Testo unico” in tema formazione </a:t>
            </a: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Necessità e raccordo  su provvedimenti 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che richiedono il ricorso a strumenti normativi di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“competenza</a:t>
            </a:r>
            <a:r>
              <a:rPr lang="it-IT" sz="2000" b="1" kern="0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 dello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Stato</a:t>
            </a: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2000" b="1" kern="0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Necessità di un raccordo con il MIUR per la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condivisione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 linee di indirizzo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dell’alternanza </a:t>
            </a:r>
            <a:r>
              <a:rPr lang="it-IT" sz="2000" b="1" kern="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scuola/lavoro</a:t>
            </a:r>
            <a:endParaRPr lang="it-IT" sz="2000" b="1" kern="0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ttangolo 1"/>
          <p:cNvSpPr>
            <a:spLocks noChangeArrowheads="1"/>
          </p:cNvSpPr>
          <p:nvPr/>
        </p:nvSpPr>
        <p:spPr bwMode="auto">
          <a:xfrm>
            <a:off x="2428875" y="214313"/>
            <a:ext cx="47847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>
                <a:solidFill>
                  <a:srgbClr val="002060"/>
                </a:solidFill>
                <a:latin typeface="Verdana" pitchFamily="34" charset="0"/>
              </a:rPr>
              <a:t>WORK IN PROGRESS</a:t>
            </a: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500063" y="3256429"/>
            <a:ext cx="78581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it-IT" sz="2400" b="1" dirty="0">
                <a:solidFill>
                  <a:srgbClr val="CC0000"/>
                </a:solidFill>
                <a:latin typeface="Verdana" pitchFamily="34" charset="0"/>
              </a:rPr>
              <a:t>emanazione correttivo </a:t>
            </a:r>
            <a:r>
              <a:rPr lang="it-IT" sz="2400" dirty="0">
                <a:latin typeface="Verdana" pitchFamily="34" charset="0"/>
              </a:rPr>
              <a:t>A</a:t>
            </a:r>
            <a:r>
              <a:rPr lang="it-IT" sz="2400" dirty="0" smtClean="0">
                <a:latin typeface="Verdana" pitchFamily="34" charset="0"/>
              </a:rPr>
              <a:t>ccordo </a:t>
            </a:r>
            <a:r>
              <a:rPr lang="it-IT" sz="2400" dirty="0">
                <a:latin typeface="Verdana" pitchFamily="34" charset="0"/>
              </a:rPr>
              <a:t>CSR 7 luglio 2016</a:t>
            </a:r>
          </a:p>
          <a:p>
            <a:pPr marL="360363" indent="-360363">
              <a:buFont typeface="Arial" pitchFamily="34" charset="0"/>
              <a:buChar char="•"/>
            </a:pPr>
            <a:endParaRPr lang="it-IT" sz="2400" dirty="0">
              <a:latin typeface="Verdana" pitchFamily="34" charset="0"/>
            </a:endParaRPr>
          </a:p>
          <a:p>
            <a:pPr marL="360363" indent="-360363">
              <a:buFont typeface="Arial" pitchFamily="34" charset="0"/>
              <a:buChar char="•"/>
            </a:pPr>
            <a:r>
              <a:rPr lang="it-IT" sz="2400" b="1" dirty="0">
                <a:solidFill>
                  <a:srgbClr val="CC0000"/>
                </a:solidFill>
                <a:latin typeface="Verdana" pitchFamily="34" charset="0"/>
              </a:rPr>
              <a:t>attività legate al ricorso al TAR del Lazio </a:t>
            </a:r>
            <a:r>
              <a:rPr lang="it-IT" sz="2400" dirty="0">
                <a:latin typeface="Verdana" pitchFamily="34" charset="0"/>
              </a:rPr>
              <a:t>- sospensiva </a:t>
            </a:r>
            <a:r>
              <a:rPr lang="it-IT" sz="2400" dirty="0" smtClean="0">
                <a:latin typeface="Verdana" pitchFamily="34" charset="0"/>
              </a:rPr>
              <a:t>dell'Accordo </a:t>
            </a:r>
            <a:r>
              <a:rPr lang="it-IT" sz="2400" dirty="0">
                <a:latin typeface="Verdana" pitchFamily="34" charset="0"/>
              </a:rPr>
              <a:t>7 luglio 2016</a:t>
            </a:r>
          </a:p>
        </p:txBody>
      </p:sp>
      <p:pic>
        <p:nvPicPr>
          <p:cNvPr id="20484" name="Picture 3" descr="Risultati immagini per work in progre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285875"/>
            <a:ext cx="264318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ttangolo 4"/>
          <p:cNvSpPr>
            <a:spLocks noChangeArrowheads="1"/>
          </p:cNvSpPr>
          <p:nvPr/>
        </p:nvSpPr>
        <p:spPr bwMode="auto">
          <a:xfrm>
            <a:off x="3071813" y="1785938"/>
            <a:ext cx="3581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>
                <a:latin typeface="Verdana" pitchFamily="34" charset="0"/>
              </a:rPr>
              <a:t>ATTIVITÀ GIÀ AVVIATE</a:t>
            </a:r>
            <a:endParaRPr lang="it-IT" sz="20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ttangolo 1"/>
          <p:cNvSpPr>
            <a:spLocks noChangeArrowheads="1"/>
          </p:cNvSpPr>
          <p:nvPr/>
        </p:nvSpPr>
        <p:spPr bwMode="auto">
          <a:xfrm>
            <a:off x="1928813" y="214313"/>
            <a:ext cx="47847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 dirty="0">
                <a:solidFill>
                  <a:srgbClr val="C00000"/>
                </a:solidFill>
                <a:latin typeface="Verdana" pitchFamily="34" charset="0"/>
              </a:rPr>
              <a:t>Sottogruppo FORMAZIONE</a:t>
            </a:r>
          </a:p>
          <a:p>
            <a:pPr algn="ctr">
              <a:buFont typeface="Arial" pitchFamily="34" charset="0"/>
              <a:buNone/>
            </a:pPr>
            <a:r>
              <a:rPr lang="it-IT" altLang="it-IT" sz="2800" b="1" dirty="0">
                <a:solidFill>
                  <a:srgbClr val="002060"/>
                </a:solidFill>
                <a:latin typeface="Verdana" pitchFamily="34" charset="0"/>
              </a:rPr>
              <a:t>WORK IN PROGRESS</a:t>
            </a: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357188" y="2217245"/>
            <a:ext cx="82867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>
              <a:buClr>
                <a:schemeClr val="tx1"/>
              </a:buClr>
              <a:buFont typeface="Arial" pitchFamily="34" charset="0"/>
              <a:buChar char="•"/>
            </a:pP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emanazione di linee guida </a:t>
            </a:r>
            <a:r>
              <a:rPr lang="it-IT" dirty="0">
                <a:latin typeface="Verdana" pitchFamily="34" charset="0"/>
              </a:rPr>
              <a:t>a seguito della rilevazione delle attività di alternanza scuola-lavoro e di </a:t>
            </a: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integrazione delle competenze in SSLL nei </a:t>
            </a:r>
            <a:r>
              <a:rPr lang="it-IT" b="1" dirty="0" err="1">
                <a:solidFill>
                  <a:srgbClr val="CC0000"/>
                </a:solidFill>
                <a:latin typeface="Verdana" pitchFamily="34" charset="0"/>
              </a:rPr>
              <a:t>curricula</a:t>
            </a: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 scolastici </a:t>
            </a:r>
            <a:r>
              <a:rPr lang="it-IT" dirty="0">
                <a:latin typeface="Verdana" pitchFamily="34" charset="0"/>
              </a:rPr>
              <a:t>(obiettivo PNP/PRP) </a:t>
            </a:r>
          </a:p>
          <a:p>
            <a:pPr marL="360363" indent="-360363">
              <a:buClr>
                <a:schemeClr val="tx1"/>
              </a:buClr>
              <a:buFont typeface="Arial" pitchFamily="34" charset="0"/>
              <a:buChar char="•"/>
            </a:pPr>
            <a:endParaRPr lang="it-IT" dirty="0">
              <a:latin typeface="Verdana" pitchFamily="34" charset="0"/>
            </a:endParaRPr>
          </a:p>
          <a:p>
            <a:pPr marL="360363" indent="-360363">
              <a:buClr>
                <a:schemeClr val="tx1"/>
              </a:buClr>
              <a:buFont typeface="Arial" pitchFamily="34" charset="0"/>
              <a:buChar char="•"/>
            </a:pP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revisione </a:t>
            </a:r>
            <a:r>
              <a:rPr lang="it-IT" b="1" dirty="0" smtClean="0">
                <a:solidFill>
                  <a:srgbClr val="CC0000"/>
                </a:solidFill>
                <a:latin typeface="Verdana" pitchFamily="34" charset="0"/>
              </a:rPr>
              <a:t>Accordi </a:t>
            </a: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e disposizioni normative</a:t>
            </a:r>
            <a:r>
              <a:rPr lang="it-IT" dirty="0">
                <a:latin typeface="Verdana" pitchFamily="34" charset="0"/>
              </a:rPr>
              <a:t> - redazione di un documento che illustri le criticità legate all’applicazione dei singoli Accordi e degli specifici disposti già inseriti nel </a:t>
            </a:r>
            <a:r>
              <a:rPr lang="it-IT" dirty="0" err="1" smtClean="0">
                <a:latin typeface="Verdana" pitchFamily="34" charset="0"/>
              </a:rPr>
              <a:t>D.lgs</a:t>
            </a:r>
            <a:r>
              <a:rPr lang="it-IT" dirty="0" smtClean="0">
                <a:latin typeface="Verdana" pitchFamily="34" charset="0"/>
              </a:rPr>
              <a:t> </a:t>
            </a:r>
            <a:r>
              <a:rPr lang="it-IT" dirty="0">
                <a:latin typeface="Verdana" pitchFamily="34" charset="0"/>
              </a:rPr>
              <a:t>81/08, la loro discontinuità e che avanzi alcune proposte risolutive e praticabili</a:t>
            </a:r>
            <a:endParaRPr lang="it-IT" b="1" dirty="0">
              <a:solidFill>
                <a:srgbClr val="CC0000"/>
              </a:solidFill>
              <a:latin typeface="Verdana" pitchFamily="34" charset="0"/>
            </a:endParaRPr>
          </a:p>
          <a:p>
            <a:pPr marL="360363" indent="-360363">
              <a:buClr>
                <a:schemeClr val="tx1"/>
              </a:buClr>
              <a:buFont typeface="Arial" pitchFamily="34" charset="0"/>
              <a:buChar char="•"/>
            </a:pPr>
            <a:endParaRPr lang="it-IT" dirty="0">
              <a:latin typeface="Verdana" pitchFamily="34" charset="0"/>
            </a:endParaRPr>
          </a:p>
          <a:p>
            <a:pPr marL="360363" indent="-360363">
              <a:buClr>
                <a:schemeClr val="tx1"/>
              </a:buClr>
              <a:buFont typeface="Arial" pitchFamily="34" charset="0"/>
              <a:buChar char="•"/>
            </a:pPr>
            <a:r>
              <a:rPr lang="it-IT" dirty="0">
                <a:latin typeface="Verdana" pitchFamily="34" charset="0"/>
              </a:rPr>
              <a:t>avvio dell'iter previsto dal punto 12.12. dell'Accordo 7 luglio 2016 - Accordo CSR per  l'attività di </a:t>
            </a:r>
            <a:r>
              <a:rPr lang="it-IT" b="1" dirty="0">
                <a:solidFill>
                  <a:srgbClr val="CC0000"/>
                </a:solidFill>
                <a:latin typeface="Verdana" pitchFamily="34" charset="0"/>
              </a:rPr>
              <a:t>monitoraggio e controllo sui corsi di formazione</a:t>
            </a:r>
            <a:r>
              <a:rPr lang="it-IT" dirty="0">
                <a:latin typeface="Verdana" pitchFamily="34" charset="0"/>
              </a:rPr>
              <a:t> erogati ai sensi del </a:t>
            </a:r>
            <a:r>
              <a:rPr lang="it-IT" dirty="0" err="1" smtClean="0">
                <a:latin typeface="Verdana" pitchFamily="34" charset="0"/>
              </a:rPr>
              <a:t>D.lgs</a:t>
            </a:r>
            <a:r>
              <a:rPr lang="it-IT" dirty="0" smtClean="0">
                <a:latin typeface="Verdana" pitchFamily="34" charset="0"/>
              </a:rPr>
              <a:t> 81/08 </a:t>
            </a:r>
            <a:r>
              <a:rPr lang="it-IT" dirty="0">
                <a:latin typeface="Verdana" pitchFamily="34" charset="0"/>
              </a:rPr>
              <a:t>e degli Accordi in materia</a:t>
            </a:r>
          </a:p>
        </p:txBody>
      </p:sp>
      <p:pic>
        <p:nvPicPr>
          <p:cNvPr id="21508" name="Picture 2" descr="http://www.romaeventi.org/wp-content/uploads/2017/01/work-in-progres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3491" y="500063"/>
            <a:ext cx="2800509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ttangolo 4"/>
          <p:cNvSpPr>
            <a:spLocks noChangeArrowheads="1"/>
          </p:cNvSpPr>
          <p:nvPr/>
        </p:nvSpPr>
        <p:spPr bwMode="auto">
          <a:xfrm>
            <a:off x="1928813" y="1385888"/>
            <a:ext cx="4276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dirty="0">
                <a:latin typeface="Verdana" pitchFamily="34" charset="0"/>
              </a:rPr>
              <a:t>ATTIVITÀ NUOVO MANDATO</a:t>
            </a:r>
            <a:endParaRPr lang="it-IT" sz="20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2349</TotalTime>
  <Words>607</Words>
  <Application>Microsoft Office PowerPoint</Application>
  <PresentationFormat>Presentazione su schermo (4:3)</PresentationFormat>
  <Paragraphs>123</Paragraphs>
  <Slides>10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DejaVu Sans</vt:lpstr>
      <vt:lpstr>Droid Sans Fallback</vt:lpstr>
      <vt:lpstr>Tahoma</vt:lpstr>
      <vt:lpstr>Times New Roman</vt:lpstr>
      <vt:lpstr>Verdana</vt:lpstr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Nicoletta Cornaggia</cp:lastModifiedBy>
  <cp:revision>138</cp:revision>
  <cp:lastPrinted>2017-01-24T15:15:20Z</cp:lastPrinted>
  <dcterms:created xsi:type="dcterms:W3CDTF">2015-10-29T09:08:29Z</dcterms:created>
  <dcterms:modified xsi:type="dcterms:W3CDTF">2017-06-20T13:55:53Z</dcterms:modified>
</cp:coreProperties>
</file>